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11"/>
  </p:notesMasterIdLst>
  <p:sldIdLst>
    <p:sldId id="349" r:id="rId2"/>
    <p:sldId id="362" r:id="rId3"/>
    <p:sldId id="363" r:id="rId4"/>
    <p:sldId id="381" r:id="rId5"/>
    <p:sldId id="382" r:id="rId6"/>
    <p:sldId id="384" r:id="rId7"/>
    <p:sldId id="383" r:id="rId8"/>
    <p:sldId id="385" r:id="rId9"/>
    <p:sldId id="386" r:id="rId10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risa Okisheva" initials="LO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408B"/>
    <a:srgbClr val="009900"/>
    <a:srgbClr val="66FF33"/>
    <a:srgbClr val="008000"/>
    <a:srgbClr val="3C66AA"/>
    <a:srgbClr val="CC3300"/>
    <a:srgbClr val="685AA4"/>
    <a:srgbClr val="7C70B0"/>
    <a:srgbClr val="003300"/>
    <a:srgbClr val="5B83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8" autoAdjust="0"/>
    <p:restoredTop sz="94713" autoAdjust="0"/>
  </p:normalViewPr>
  <p:slideViewPr>
    <p:cSldViewPr snapToGrid="0">
      <p:cViewPr varScale="1">
        <p:scale>
          <a:sx n="67" d="100"/>
          <a:sy n="67" d="100"/>
        </p:scale>
        <p:origin x="80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chemeClr val="tx1"/>
                </a:solidFill>
              </a:rPr>
              <a:t>Средний балл по предмету</a:t>
            </a:r>
            <a:endParaRPr lang="ru-RU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Лицей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Русский язык</c:v>
                </c:pt>
                <c:pt idx="1">
                  <c:v>Математика</c:v>
                </c:pt>
                <c:pt idx="2">
                  <c:v>Информатика</c:v>
                </c:pt>
                <c:pt idx="3">
                  <c:v>Химия</c:v>
                </c:pt>
                <c:pt idx="4">
                  <c:v>Биология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73.3</c:v>
                </c:pt>
                <c:pt idx="1">
                  <c:v>57.1</c:v>
                </c:pt>
                <c:pt idx="2">
                  <c:v>66.900000000000006</c:v>
                </c:pt>
                <c:pt idx="3">
                  <c:v>67.900000000000006</c:v>
                </c:pt>
                <c:pt idx="4">
                  <c:v>62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Русский язык</c:v>
                </c:pt>
                <c:pt idx="1">
                  <c:v>Математика</c:v>
                </c:pt>
                <c:pt idx="2">
                  <c:v>Информатика</c:v>
                </c:pt>
                <c:pt idx="3">
                  <c:v>Химия</c:v>
                </c:pt>
                <c:pt idx="4">
                  <c:v>Биология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70</c:v>
                </c:pt>
                <c:pt idx="1">
                  <c:v>56.2</c:v>
                </c:pt>
                <c:pt idx="2">
                  <c:v>60</c:v>
                </c:pt>
                <c:pt idx="3">
                  <c:v>66.3</c:v>
                </c:pt>
                <c:pt idx="4">
                  <c:v>59.8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Край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Русский язык</c:v>
                </c:pt>
                <c:pt idx="1">
                  <c:v>Математика</c:v>
                </c:pt>
                <c:pt idx="2">
                  <c:v>Информатика</c:v>
                </c:pt>
                <c:pt idx="3">
                  <c:v>Химия</c:v>
                </c:pt>
                <c:pt idx="4">
                  <c:v>Биология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71.099999999999994</c:v>
                </c:pt>
                <c:pt idx="1">
                  <c:v>55.6</c:v>
                </c:pt>
                <c:pt idx="2">
                  <c:v>59</c:v>
                </c:pt>
                <c:pt idx="3">
                  <c:v>61.9</c:v>
                </c:pt>
                <c:pt idx="4">
                  <c:v>52.6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1651304"/>
        <c:axId val="179650032"/>
      </c:barChart>
      <c:catAx>
        <c:axId val="161651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650032"/>
        <c:crosses val="autoZero"/>
        <c:auto val="1"/>
        <c:lblAlgn val="ctr"/>
        <c:lblOffset val="100"/>
        <c:noMultiLvlLbl val="0"/>
      </c:catAx>
      <c:valAx>
        <c:axId val="17965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1651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473908873023801"/>
          <c:y val="0.93920776739690237"/>
          <c:w val="0.318606130688252"/>
          <c:h val="6.07922326030976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chemeClr val="tx1"/>
                </a:solidFill>
              </a:rPr>
              <a:t>Средний балл по предмету</a:t>
            </a:r>
            <a:endParaRPr lang="ru-RU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Лицей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Русский язык</c:v>
                </c:pt>
                <c:pt idx="1">
                  <c:v>Математика</c:v>
                </c:pt>
                <c:pt idx="2">
                  <c:v>Информатика</c:v>
                </c:pt>
                <c:pt idx="3">
                  <c:v>Химия</c:v>
                </c:pt>
                <c:pt idx="4">
                  <c:v>Биология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27.5</c:v>
                </c:pt>
                <c:pt idx="1">
                  <c:v>16.8</c:v>
                </c:pt>
                <c:pt idx="2">
                  <c:v>11.9</c:v>
                </c:pt>
                <c:pt idx="3">
                  <c:v>29.4</c:v>
                </c:pt>
                <c:pt idx="4">
                  <c:v>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Русский язык</c:v>
                </c:pt>
                <c:pt idx="1">
                  <c:v>Математика</c:v>
                </c:pt>
                <c:pt idx="2">
                  <c:v>Информатика</c:v>
                </c:pt>
                <c:pt idx="3">
                  <c:v>Химия</c:v>
                </c:pt>
                <c:pt idx="4">
                  <c:v>Биология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26.9</c:v>
                </c:pt>
                <c:pt idx="1">
                  <c:v>15</c:v>
                </c:pt>
                <c:pt idx="2">
                  <c:v>10.4</c:v>
                </c:pt>
                <c:pt idx="3">
                  <c:v>23.3</c:v>
                </c:pt>
                <c:pt idx="4">
                  <c:v>28.4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9650816"/>
        <c:axId val="179651208"/>
      </c:barChart>
      <c:catAx>
        <c:axId val="17965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651208"/>
        <c:crosses val="autoZero"/>
        <c:auto val="1"/>
        <c:lblAlgn val="ctr"/>
        <c:lblOffset val="100"/>
        <c:noMultiLvlLbl val="0"/>
      </c:catAx>
      <c:valAx>
        <c:axId val="179651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650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466344632452864"/>
          <c:y val="0.93651225672262661"/>
          <c:w val="0.22585031924200968"/>
          <c:h val="6.34877432773733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8E2E1-9CF0-4D01-B786-350A4059D933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564DA-968B-4B7C-81F0-A47BD02E4A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170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511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351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449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41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198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60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991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285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73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561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70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1C5D9-A163-4E24-A894-F660D71DDEEE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384A6-D2DC-4C91-BCB1-C4EAA6115F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05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2243" y="1771818"/>
            <a:ext cx="10172700" cy="533400"/>
          </a:xfrm>
        </p:spPr>
        <p:txBody>
          <a:bodyPr>
            <a:noAutofit/>
          </a:bodyPr>
          <a:lstStyle/>
          <a:p>
            <a:pPr lvl="0" algn="ctr"/>
            <a:r>
              <a:rPr lang="ru-RU" sz="4800" b="1" dirty="0">
                <a:solidFill>
                  <a:srgbClr val="FF0000"/>
                </a:solidFill>
              </a:rPr>
              <a:t>Результаты итоговой </a:t>
            </a:r>
            <a:r>
              <a:rPr lang="ru-RU" sz="4800" b="1" dirty="0" smtClean="0">
                <a:solidFill>
                  <a:srgbClr val="FF0000"/>
                </a:solidFill>
              </a:rPr>
              <a:t>аттестации обучающихся 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38" y="170588"/>
            <a:ext cx="1867930" cy="18679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08" y="2723886"/>
            <a:ext cx="4670903" cy="35031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656" y="2723886"/>
            <a:ext cx="4643041" cy="347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192" y="137478"/>
            <a:ext cx="9956800" cy="69691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ЕГЭ-2023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190729"/>
              </p:ext>
            </p:extLst>
          </p:nvPr>
        </p:nvGraphicFramePr>
        <p:xfrm>
          <a:off x="357188" y="1085850"/>
          <a:ext cx="10996612" cy="527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6903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2208" y="210630"/>
            <a:ext cx="9956800" cy="58261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ОГЭ-2023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9844110"/>
              </p:ext>
            </p:extLst>
          </p:nvPr>
        </p:nvGraphicFramePr>
        <p:xfrm>
          <a:off x="609600" y="1128713"/>
          <a:ext cx="10744200" cy="504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530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291" r="10615"/>
          <a:stretch/>
        </p:blipFill>
        <p:spPr>
          <a:xfrm>
            <a:off x="6927850" y="878869"/>
            <a:ext cx="5014913" cy="5419814"/>
          </a:xfrm>
          <a:prstGeom prst="rect">
            <a:avLst/>
          </a:prstGeom>
        </p:spPr>
      </p:pic>
      <p:sp>
        <p:nvSpPr>
          <p:cNvPr id="5" name="Текст 3"/>
          <p:cNvSpPr txBox="1">
            <a:spLocks/>
          </p:cNvSpPr>
          <p:nvPr/>
        </p:nvSpPr>
        <p:spPr>
          <a:xfrm>
            <a:off x="242889" y="1110967"/>
            <a:ext cx="6541093" cy="4955618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Давтян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Эдмон Давидович,  </a:t>
            </a:r>
          </a:p>
          <a:p>
            <a:pPr marL="0" indent="0" algn="just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11 «А» класса </a:t>
            </a:r>
          </a:p>
          <a:p>
            <a:pPr marL="0" indent="0" algn="just"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Набрал 100 баллов на ЕГЭ по русскому языку.</a:t>
            </a:r>
          </a:p>
          <a:p>
            <a:pPr marL="0" indent="0" algn="just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Эдмон – трудолюбивый и очень целеустремлённый человек. Для него в школе главное, конечно, – это учёба. Познавая школьные науки, Эдмон всегда учился на «отлично».</a:t>
            </a:r>
          </a:p>
          <a:p>
            <a:pPr marL="0" indent="0" algn="just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годы обучения были серьёзные достижения, он становился призёром олимпиады по русскому языку, математике, географии. </a:t>
            </a:r>
          </a:p>
          <a:p>
            <a:pPr marL="0" indent="0" algn="just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Долгий и упорный труд привёл его к высокому результату – 100 баллов на ЕГЭ по русскому языку. Хочется надеяться, что и остальные экзамены будут сданы не хуже! 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Ekeya\Desktop\ЕГЭ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0"/>
            <a:ext cx="2097683" cy="77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795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31" y="913429"/>
            <a:ext cx="3820819" cy="57312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67212" y="1012346"/>
            <a:ext cx="74771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Гаранина Алина Дмитриевна,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выпускница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«Б» класса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Набрала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 баллов на ЕГЭ по русскому языку.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Моей отличительной чертой является трудолюбие и целеустремлённость. Для меня в школе главное, конечно, – это учёба. Познавая школьные науки, я всегда училась на «хорошо» и «отлично».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годы обучения в лицее у меня были и другие достижения, я становилась призёром всероссийской олимпиады школьников по русскому языку, литературе и английскому языку.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Долгий и упорный труд привёл меня к высокому результату на ЕГЭ по русскому языку. Хочется надеяться, что и остальные экзамены я сдала на 100 баллов! </a:t>
            </a:r>
          </a:p>
        </p:txBody>
      </p:sp>
      <p:pic>
        <p:nvPicPr>
          <p:cNvPr id="7" name="Picture 2" descr="C:\Users\Ekeya\Desktop\ЕГЭ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0"/>
            <a:ext cx="2097683" cy="77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270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174" y="722144"/>
            <a:ext cx="744104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Данил Романович Морозов,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11 «Б» класса.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Набрал на ЕГЭ по обществознанию 92 балла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не первый год интересуюсь и занимаюсь изучением обществознания, поэтому затрудняюсь сказать, был ли экзамен для меня сложным или простым.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 охватывает проблематику пяти научных областей: экономику, политику, право, социальные отношения и область «Человек и общество», последняя включает ряд философских вопросов. Изучение этих областей расширило мой кругозор, помогло понять, как устроено общество, кто формирует правовую и экономическую культуру всё это и многое другое помогло мне сдать ЕГЭ по обществознанию на высокий балл.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222" y="873683"/>
            <a:ext cx="3797560" cy="5698566"/>
          </a:xfrm>
          <a:prstGeom prst="rect">
            <a:avLst/>
          </a:prstGeom>
        </p:spPr>
      </p:pic>
      <p:pic>
        <p:nvPicPr>
          <p:cNvPr id="6" name="Picture 2" descr="C:\Users\Ekeya\Desktop\ЕГЭ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0"/>
            <a:ext cx="2097683" cy="77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214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43400" y="773670"/>
            <a:ext cx="76073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Данил Олегович Морозов, 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«Б» класса 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Набрал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ЕГЭ по истории 89 баллов.   </a:t>
            </a:r>
          </a:p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«История» один из самых сложных предметов на ЕГЭ. В этом году ЕГЭ по истории включало больше вопросов по Великой Отечественной войне: карты, фрагменты исторических текстов. Были и аналитические задания, где нужно привести факты, доказать свою точку зрения. </a:t>
            </a:r>
          </a:p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года я усиленно готовился к этому экзамену. Процесс подготовки позволили мне узнать много нового о прошлом нашей страны, о событиях, последствия которых переживаем мы до сих пор. Но, тем не менее, история - один из моих любимых предметов.</a:t>
            </a:r>
          </a:p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Я, не привык сдаваться, результатом моего труда стал высокий балл по полученный на ЕГЭ по истории.</a:t>
            </a:r>
          </a:p>
        </p:txBody>
      </p:sp>
      <p:pic>
        <p:nvPicPr>
          <p:cNvPr id="6" name="Picture 3" descr="C:\Users\Ekeya\Desktop\Морозов Д.О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773670"/>
            <a:ext cx="3735191" cy="56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Ekeya\Desktop\ЕГЭ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0"/>
            <a:ext cx="2097683" cy="77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430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88" y="771361"/>
            <a:ext cx="3857625" cy="5920576"/>
          </a:xfrm>
        </p:spPr>
      </p:pic>
      <p:pic>
        <p:nvPicPr>
          <p:cNvPr id="5" name="Picture 2" descr="C:\Users\Ekeya\Desktop\ЕГЭ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0"/>
            <a:ext cx="2097683" cy="77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7174" y="1137643"/>
            <a:ext cx="718661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Овчинникова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Анастасия Петровна, 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выпускница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«А»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класса. 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Набрала на ЕГЭ по химии 97 баллов.</a:t>
            </a: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Ещё в девятом классе я сделала свой выбор и твердо решила сдавать химию. Именно с этого периода, я стала серьёзно готовиться к урокам, участвовать в различных олимпиадах по химии. В десятом классе, я решила, что этого не достаточно, чтобы получить высокий балл на ЕГЭ.</a:t>
            </a: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Так, в моей жизни появились Онлайн –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Онлайн-практики.</a:t>
            </a: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Рекомендую, всем сохранять запись всех занятий, за месяц до сдачи ЕГЭ, открыть их и повторить.  Это мой маленький секрет, которым я делюсь со всеми. 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960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11600" y="773670"/>
            <a:ext cx="81915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Калмыков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Александрович,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11 «Б» класса.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Набрал на ЕГЭ по русскому языку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баллов.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долго выбирал, какой предмет мне лучше сдавать, на эти размышления я потратил весь 10 класс. Химия? Обществознание? География? Но… основной упор я делал на русский язык и профильную математику.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занятия, заочные курсы, да и просто моё усердие сделали своё дело. На ЕГЭ я шёл уверенный в том, что у меня всё получиться. И, как показал результат, я был прав.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ребятам, я посоветую начинать готовиться к ЕГЭ, как можно раньше. Благодаря чему, будет достаточно знаний и практических навыков, а возможность идти на экзамен в полной уверенности в том, что всё получиться.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Бояться ЕГЭ не стоит. Верьте в свои силы!!!</a:t>
            </a:r>
          </a:p>
          <a:p>
            <a:r>
              <a:rPr lang="ru-RU" sz="2400" b="1" dirty="0" smtClean="0"/>
              <a:t> 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" y="242888"/>
            <a:ext cx="3480197" cy="6187018"/>
          </a:xfrm>
          <a:prstGeom prst="rect">
            <a:avLst/>
          </a:prstGeom>
        </p:spPr>
      </p:pic>
      <p:pic>
        <p:nvPicPr>
          <p:cNvPr id="6" name="Picture 2" descr="C:\Users\Ekeya\Desktop\ЕГЭ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0"/>
            <a:ext cx="2097683" cy="77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8100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3254</TotalTime>
  <Words>685</Words>
  <Application>Microsoft Office PowerPoint</Application>
  <PresentationFormat>Широкоэкранный</PresentationFormat>
  <Paragraphs>42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Тема Office</vt:lpstr>
      <vt:lpstr>Результаты итоговой аттестации обучающихся </vt:lpstr>
      <vt:lpstr>Результаты ЕГЭ-2023</vt:lpstr>
      <vt:lpstr>Результаты ОГЭ-2023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Преодоление школьной неуспешности, как фактор повышения качества знаний обучающихся</dc:title>
  <dc:creator>Заместитель директор</dc:creator>
  <cp:lastModifiedBy>ПК</cp:lastModifiedBy>
  <cp:revision>481</cp:revision>
  <cp:lastPrinted>2023-10-13T09:44:17Z</cp:lastPrinted>
  <dcterms:created xsi:type="dcterms:W3CDTF">2022-03-17T05:42:20Z</dcterms:created>
  <dcterms:modified xsi:type="dcterms:W3CDTF">2023-11-29T05:26:01Z</dcterms:modified>
</cp:coreProperties>
</file>