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8"/>
  </p:notesMasterIdLst>
  <p:sldIdLst>
    <p:sldId id="378" r:id="rId2"/>
    <p:sldId id="347" r:id="rId3"/>
    <p:sldId id="305" r:id="rId4"/>
    <p:sldId id="351" r:id="rId5"/>
    <p:sldId id="352" r:id="rId6"/>
    <p:sldId id="403" r:id="rId7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08B"/>
    <a:srgbClr val="009900"/>
    <a:srgbClr val="66FF33"/>
    <a:srgbClr val="008000"/>
    <a:srgbClr val="3C66AA"/>
    <a:srgbClr val="CC3300"/>
    <a:srgbClr val="685AA4"/>
    <a:srgbClr val="7C70B0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8" autoAdjust="0"/>
    <p:restoredTop sz="94713" autoAdjust="0"/>
  </p:normalViewPr>
  <p:slideViewPr>
    <p:cSldViewPr snapToGrid="0">
      <p:cViewPr varScale="1">
        <p:scale>
          <a:sx n="67" d="100"/>
          <a:sy n="67" d="100"/>
        </p:scale>
        <p:origin x="80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Начальная школа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Основная школа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Старшая школа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123808"/>
        <c:axId val="179232768"/>
      </c:barChart>
      <c:catAx>
        <c:axId val="180123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9232768"/>
        <c:crosses val="autoZero"/>
        <c:auto val="1"/>
        <c:lblAlgn val="ctr"/>
        <c:lblOffset val="100"/>
        <c:noMultiLvlLbl val="0"/>
      </c:catAx>
      <c:valAx>
        <c:axId val="17923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12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90249172590081"/>
          <c:y val="0.91683687208587694"/>
          <c:w val="0.67248129570992243"/>
          <c:h val="6.59254179941060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992560940558987"/>
          <c:y val="1.1711956994574168E-3"/>
          <c:w val="0.6890302657480315"/>
          <c:h val="0.88540650311229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4F8A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72C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53A-497D-9181-B828EECE5911}"/>
              </c:ext>
            </c:extLst>
          </c:dPt>
          <c:dPt>
            <c:idx val="2"/>
            <c:invertIfNegative val="0"/>
            <c:bubble3D val="0"/>
            <c:spPr>
              <a:solidFill>
                <a:srgbClr val="0081E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3A-497D-9181-B828EECE5911}"/>
              </c:ext>
            </c:extLst>
          </c:dPt>
          <c:dPt>
            <c:idx val="3"/>
            <c:invertIfNegative val="0"/>
            <c:bubble3D val="0"/>
            <c:spPr>
              <a:solidFill>
                <a:srgbClr val="29A3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3A-497D-9181-B828EECE5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соответствие</c:v>
                </c:pt>
                <c:pt idx="1">
                  <c:v>первая категория</c:v>
                </c:pt>
                <c:pt idx="2">
                  <c:v>высшая категория</c:v>
                </c:pt>
                <c:pt idx="3">
                  <c:v> всего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26</c:v>
                </c:pt>
                <c:pt idx="2">
                  <c:v>36</c:v>
                </c:pt>
                <c:pt idx="3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53A-497D-9181-B828EECE5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233552"/>
        <c:axId val="179233944"/>
      </c:barChart>
      <c:catAx>
        <c:axId val="179233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79233944"/>
        <c:crosses val="autoZero"/>
        <c:auto val="1"/>
        <c:lblAlgn val="ctr"/>
        <c:lblOffset val="100"/>
        <c:noMultiLvlLbl val="0"/>
      </c:catAx>
      <c:valAx>
        <c:axId val="179233944"/>
        <c:scaling>
          <c:orientation val="minMax"/>
        </c:scaling>
        <c:delete val="0"/>
        <c:axPos val="b"/>
        <c:majorGridlines>
          <c:spPr>
            <a:ln>
              <a:solidFill>
                <a:srgbClr val="00B0F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792335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0908" y="202919"/>
            <a:ext cx="9956800" cy="69691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5441" y="971550"/>
            <a:ext cx="7662334" cy="5746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29777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9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33580" y="525750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</a:t>
            </a:r>
            <a:r>
              <a:rPr lang="ru-RU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</a:rPr>
              <a:t>Доля педагогических работников, прошедших повышение квалификации по профилю педагогической деятельности за последние 3 </a:t>
            </a:r>
            <a:r>
              <a:rPr lang="ru-RU" sz="2800" b="1" dirty="0" smtClean="0">
                <a:solidFill>
                  <a:srgbClr val="FF0000"/>
                </a:solidFill>
              </a:rPr>
              <a:t>года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316062"/>
              </p:ext>
            </p:extLst>
          </p:nvPr>
        </p:nvGraphicFramePr>
        <p:xfrm>
          <a:off x="2457450" y="2031215"/>
          <a:ext cx="8129588" cy="4183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6" y="163285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480" y="677903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ПЕДАГОГИЧЕСКИЕ РАБОТНИКИ </a:t>
            </a:r>
            <a:r>
              <a:rPr lang="ru-RU" sz="4800" b="1" dirty="0">
                <a:solidFill>
                  <a:srgbClr val="FF0000"/>
                </a:solidFill>
              </a:rPr>
              <a:t/>
            </a:r>
            <a:br>
              <a:rPr lang="ru-RU" sz="4800" b="1" dirty="0">
                <a:solidFill>
                  <a:srgbClr val="FF0000"/>
                </a:solidFill>
              </a:rPr>
            </a:b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4224" y="1216152"/>
            <a:ext cx="5528056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</a:rPr>
              <a:t>СТАЖ РАБОТЫ</a:t>
            </a:r>
          </a:p>
          <a:p>
            <a:r>
              <a:rPr lang="ru-RU" sz="2000" b="1" dirty="0" smtClean="0">
                <a:solidFill>
                  <a:srgbClr val="009900"/>
                </a:solidFill>
              </a:rPr>
              <a:t>до 5 лет</a:t>
            </a:r>
            <a:r>
              <a:rPr lang="ru-RU" sz="1800" dirty="0" smtClean="0"/>
              <a:t>	  16 человек	(18%)</a:t>
            </a:r>
          </a:p>
          <a:p>
            <a:r>
              <a:rPr lang="ru-RU" sz="2000" b="1" dirty="0" smtClean="0">
                <a:solidFill>
                  <a:srgbClr val="008000"/>
                </a:solidFill>
              </a:rPr>
              <a:t>от </a:t>
            </a:r>
            <a:r>
              <a:rPr lang="ru-RU" sz="2000" b="1" dirty="0">
                <a:solidFill>
                  <a:srgbClr val="008000"/>
                </a:solidFill>
              </a:rPr>
              <a:t>6 до 29 </a:t>
            </a:r>
            <a:r>
              <a:rPr lang="ru-RU" sz="2000" b="1" dirty="0" smtClean="0">
                <a:solidFill>
                  <a:srgbClr val="008000"/>
                </a:solidFill>
              </a:rPr>
              <a:t>лет</a:t>
            </a:r>
            <a:r>
              <a:rPr lang="ru-RU" sz="1800" dirty="0" smtClean="0"/>
              <a:t>     36 </a:t>
            </a:r>
            <a:r>
              <a:rPr lang="ru-RU" sz="1800" dirty="0"/>
              <a:t>человек	</a:t>
            </a:r>
            <a:r>
              <a:rPr lang="ru-RU" sz="1800" dirty="0" smtClean="0"/>
              <a:t>(40%)</a:t>
            </a:r>
            <a:endParaRPr lang="ru-RU" sz="1800" dirty="0"/>
          </a:p>
          <a:p>
            <a:r>
              <a:rPr lang="ru-RU" sz="2000" b="1" dirty="0" smtClean="0">
                <a:solidFill>
                  <a:srgbClr val="008000"/>
                </a:solidFill>
              </a:rPr>
              <a:t>свыше </a:t>
            </a:r>
            <a:r>
              <a:rPr lang="ru-RU" sz="2000" b="1" dirty="0">
                <a:solidFill>
                  <a:srgbClr val="008000"/>
                </a:solidFill>
              </a:rPr>
              <a:t>30 </a:t>
            </a:r>
            <a:r>
              <a:rPr lang="ru-RU" sz="2000" b="1" dirty="0" smtClean="0">
                <a:solidFill>
                  <a:srgbClr val="008000"/>
                </a:solidFill>
              </a:rPr>
              <a:t>лет</a:t>
            </a:r>
            <a:r>
              <a:rPr lang="ru-RU" sz="1800" dirty="0" smtClean="0"/>
              <a:t>     37 </a:t>
            </a:r>
            <a:r>
              <a:rPr lang="ru-RU" sz="1800" dirty="0"/>
              <a:t>человек	</a:t>
            </a:r>
            <a:r>
              <a:rPr lang="ru-RU" sz="1800" dirty="0" smtClean="0"/>
              <a:t>(42%)</a:t>
            </a:r>
            <a:endParaRPr lang="ru-RU" sz="1800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b="1" u="sng" dirty="0" smtClean="0"/>
              <a:t>ВОЗРАСТ ПЕДАГОГИЧЕСКИХ РАБОТНИКОВ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30 лет	</a:t>
            </a:r>
            <a:r>
              <a:rPr lang="ru-RU" dirty="0"/>
              <a:t>   </a:t>
            </a:r>
            <a:r>
              <a:rPr lang="ru-RU" dirty="0" smtClean="0"/>
              <a:t>     </a:t>
            </a:r>
            <a:r>
              <a:rPr lang="ru-RU" sz="1800" dirty="0" smtClean="0"/>
              <a:t>18 человек (21%)</a:t>
            </a:r>
            <a:endParaRPr lang="ru-RU" sz="1800" dirty="0"/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31 до 54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лет</a:t>
            </a:r>
            <a:r>
              <a:rPr lang="ru-RU" dirty="0" smtClean="0"/>
              <a:t>        </a:t>
            </a:r>
            <a:r>
              <a:rPr lang="ru-RU" sz="1800" dirty="0" smtClean="0"/>
              <a:t>54 человека(60%)</a:t>
            </a:r>
            <a:endParaRPr lang="ru-RU" sz="1800" dirty="0"/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 55 лет	</a:t>
            </a:r>
            <a:r>
              <a:rPr lang="ru-RU" dirty="0"/>
              <a:t>       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17 человек   (19%)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16346417"/>
              </p:ext>
            </p:extLst>
          </p:nvPr>
        </p:nvGraphicFramePr>
        <p:xfrm>
          <a:off x="238179" y="2335521"/>
          <a:ext cx="6034605" cy="4144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9" y="163285"/>
            <a:ext cx="1867930" cy="186793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634778" y="163285"/>
            <a:ext cx="8773886" cy="4497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/>
              <a:buNone/>
            </a:pPr>
            <a:r>
              <a:rPr lang="ru-RU" sz="2000" b="1" dirty="0" smtClean="0">
                <a:solidFill>
                  <a:srgbClr val="07408B"/>
                </a:solidFill>
                <a:latin typeface="+mj-lt"/>
              </a:rPr>
              <a:t>МАОУ лицей </a:t>
            </a:r>
            <a:r>
              <a:rPr lang="ru-RU" sz="2000" b="1" dirty="0" err="1" smtClean="0">
                <a:solidFill>
                  <a:srgbClr val="07408B"/>
                </a:solidFill>
                <a:latin typeface="+mj-lt"/>
              </a:rPr>
              <a:t>пгт</a:t>
            </a:r>
            <a:r>
              <a:rPr lang="ru-RU" sz="2000" b="1" dirty="0" smtClean="0">
                <a:solidFill>
                  <a:srgbClr val="07408B"/>
                </a:solidFill>
                <a:latin typeface="+mj-lt"/>
              </a:rPr>
              <a:t> Афипского имени </a:t>
            </a:r>
            <a:r>
              <a:rPr lang="ru-RU" sz="2000" b="1" dirty="0" err="1" smtClean="0">
                <a:solidFill>
                  <a:srgbClr val="07408B"/>
                </a:solidFill>
                <a:latin typeface="+mj-lt"/>
              </a:rPr>
              <a:t>Д.И.Вишни</a:t>
            </a:r>
            <a:r>
              <a:rPr lang="ru-RU" sz="2000" b="1" dirty="0" smtClean="0">
                <a:solidFill>
                  <a:srgbClr val="07408B"/>
                </a:solidFill>
                <a:latin typeface="+mj-lt"/>
              </a:rPr>
              <a:t>  МО Северский район </a:t>
            </a:r>
            <a:endParaRPr lang="ru-RU" sz="2000" b="1" dirty="0">
              <a:solidFill>
                <a:srgbClr val="07408B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2374" y="1363703"/>
            <a:ext cx="2862072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8920" y="457456"/>
            <a:ext cx="8764712" cy="84908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ПЕРЕОБУЧЕНИЕ СПЕЦИАЛИСТОВ ИЗ ДРУГИХ ОБЛАСТЕЙ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5" y="13604"/>
            <a:ext cx="1508188" cy="15081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46592" y="1521792"/>
            <a:ext cx="57937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три года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профпереподготовку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направлению педагогическая деятельность прошли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учителей,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которых: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юриста,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экономиста,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переводчик,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теолог (межконфессиональные отношения),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1-графический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6" y="1521792"/>
            <a:ext cx="4393118" cy="3008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6471" t="22583" r="14715" b="16146"/>
          <a:stretch/>
        </p:blipFill>
        <p:spPr>
          <a:xfrm>
            <a:off x="1083389" y="2370877"/>
            <a:ext cx="4382531" cy="3092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966" t="17968" r="14275" b="12240"/>
          <a:stretch/>
        </p:blipFill>
        <p:spPr>
          <a:xfrm>
            <a:off x="1951783" y="3723978"/>
            <a:ext cx="4194809" cy="30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edu.ru/uploads/media/content/0001/15/2e1f94c4517f89e99eac026c99307ca2642cce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-1"/>
            <a:ext cx="6385560" cy="687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9" y="82217"/>
            <a:ext cx="1867930" cy="18679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488" y="2213947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 smtClean="0"/>
              <a:t>Из </a:t>
            </a:r>
            <a:r>
              <a:rPr lang="ru-RU" sz="4000" u="sng" dirty="0">
                <a:solidFill>
                  <a:srgbClr val="FF0000"/>
                </a:solidFill>
              </a:rPr>
              <a:t>Астраханской области </a:t>
            </a:r>
            <a:r>
              <a:rPr lang="ru-RU" sz="4000" dirty="0" smtClean="0"/>
              <a:t>- учитель географии.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 smtClean="0"/>
              <a:t>Из </a:t>
            </a:r>
            <a:r>
              <a:rPr lang="ru-RU" sz="4000" u="sng" dirty="0">
                <a:solidFill>
                  <a:srgbClr val="FF0000"/>
                </a:solidFill>
              </a:rPr>
              <a:t>Ростовской </a:t>
            </a:r>
            <a:r>
              <a:rPr lang="ru-RU" sz="4000" u="sng" dirty="0" smtClean="0">
                <a:solidFill>
                  <a:srgbClr val="FF0000"/>
                </a:solidFill>
              </a:rPr>
              <a:t>области </a:t>
            </a:r>
            <a:r>
              <a:rPr lang="ru-RU" sz="4000" dirty="0" smtClean="0"/>
              <a:t>- </a:t>
            </a:r>
            <a:r>
              <a:rPr lang="ru-RU" sz="4000" dirty="0"/>
              <a:t>учитель английского </a:t>
            </a:r>
            <a:r>
              <a:rPr lang="ru-RU" sz="4000" dirty="0" smtClean="0"/>
              <a:t>языка.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 smtClean="0"/>
              <a:t>Из </a:t>
            </a:r>
            <a:r>
              <a:rPr lang="ru-RU" sz="4000" u="sng" dirty="0" smtClean="0">
                <a:solidFill>
                  <a:srgbClr val="FF0000"/>
                </a:solidFill>
              </a:rPr>
              <a:t>г. Пермь </a:t>
            </a:r>
            <a:r>
              <a:rPr lang="ru-RU" sz="4000" dirty="0" smtClean="0"/>
              <a:t>-  учитель </a:t>
            </a:r>
            <a:r>
              <a:rPr lang="ru-RU" sz="4000" dirty="0"/>
              <a:t>технологии.</a:t>
            </a:r>
          </a:p>
        </p:txBody>
      </p:sp>
    </p:spTree>
    <p:extLst>
      <p:ext uri="{BB962C8B-B14F-4D97-AF65-F5344CB8AC3E}">
        <p14:creationId xmlns:p14="http://schemas.microsoft.com/office/powerpoint/2010/main" val="4989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0008" y="1292305"/>
            <a:ext cx="96239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«Отличник народного просвещения» - 1 человек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работник общего образования РФ» – 5 человек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Минобразования РФ» – 3 человека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Минобразования КК» - 2 человека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2" y="103808"/>
            <a:ext cx="1867930" cy="186793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69339" y="946920"/>
            <a:ext cx="9956800" cy="11430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ПЕДАГОГИЧЕСКИЕ РАБОТНИКИ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имеют звания и награды </a:t>
            </a: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152671"/>
            <a:ext cx="116217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7408B"/>
                </a:solidFill>
              </a:rPr>
              <a:t>Победители конкурса </a:t>
            </a:r>
            <a:r>
              <a:rPr lang="ru-RU" sz="2800" b="1" dirty="0">
                <a:solidFill>
                  <a:srgbClr val="07408B"/>
                </a:solidFill>
              </a:rPr>
              <a:t>на присуждение денежной премий за высокие профессиональные достижения</a:t>
            </a:r>
          </a:p>
        </p:txBody>
      </p:sp>
      <p:pic>
        <p:nvPicPr>
          <p:cNvPr id="1026" name="Picture 2" descr="https://afipskiylicey.ru/media/2022/12/16/1288945617/IMG_7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7" y="4325111"/>
            <a:ext cx="1343325" cy="20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fipskiylicey.ru/media/2022/12/16/1288945561/Grechishikna_T.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16" y="4322316"/>
            <a:ext cx="1341796" cy="20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fipskiylicey.ru/media/2022/12/16/1288952607/Kotova_N.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66" y="4343774"/>
            <a:ext cx="1537848" cy="2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97677" y="6341745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Труфанова Л.П., учитель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1029" y="6341745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Гречишкина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Т.В.,учитель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86918" y="6360406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Котова Н.В.., учитель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25094" y="6341745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Внукова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О.С.,учитель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533651" y="6318122"/>
            <a:ext cx="1343325" cy="35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Брославец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И.В.., учитель начальных классов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1841" r="6102" b="11250"/>
          <a:stretch/>
        </p:blipFill>
        <p:spPr>
          <a:xfrm>
            <a:off x="9431213" y="4301265"/>
            <a:ext cx="1581029" cy="2016858"/>
          </a:xfrm>
          <a:prstGeom prst="rect">
            <a:avLst/>
          </a:prstGeom>
        </p:spPr>
      </p:pic>
      <p:pic>
        <p:nvPicPr>
          <p:cNvPr id="1032" name="Picture 8" descr="https://afipskiylicey.ru/media/2022/12/16/1288945128/PHOTO-2021-08-17-14-06-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19" y="4322315"/>
            <a:ext cx="1585676" cy="20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3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3255</TotalTime>
  <Words>167</Words>
  <Application>Microsoft Office PowerPoint</Application>
  <PresentationFormat>Широкоэкранный</PresentationFormat>
  <Paragraphs>38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Wingdings</vt:lpstr>
      <vt:lpstr>Тема Office</vt:lpstr>
      <vt:lpstr>ПЕДАГОГИЧЕСКИЕ РАБОТНИКИ</vt:lpstr>
      <vt:lpstr>ПЕДАГОГИЧЕСКИЕ РАБОТНИКИ  Доля педагогических работников, прошедших повышение квалификации по профилю педагогической деятельности за последние 3 года</vt:lpstr>
      <vt:lpstr>ПЕДАГОГИЧЕСКИЕ РАБОТНИКИ  </vt:lpstr>
      <vt:lpstr>ПЕРЕОБУЧЕНИЕ СПЕЦИАЛИСТОВ ИЗ ДРУГИХ ОБЛАСТЕЙ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ПК</cp:lastModifiedBy>
  <cp:revision>481</cp:revision>
  <cp:lastPrinted>2023-10-13T09:44:17Z</cp:lastPrinted>
  <dcterms:created xsi:type="dcterms:W3CDTF">2022-03-17T05:42:20Z</dcterms:created>
  <dcterms:modified xsi:type="dcterms:W3CDTF">2023-11-29T05:28:57Z</dcterms:modified>
</cp:coreProperties>
</file>