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6"/>
  </p:notesMasterIdLst>
  <p:sldIdLst>
    <p:sldId id="283" r:id="rId2"/>
    <p:sldId id="379" r:id="rId3"/>
    <p:sldId id="282" r:id="rId4"/>
    <p:sldId id="284" r:id="rId5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isa Okisheva" initials="LO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08B"/>
    <a:srgbClr val="009900"/>
    <a:srgbClr val="66FF33"/>
    <a:srgbClr val="008000"/>
    <a:srgbClr val="3C66AA"/>
    <a:srgbClr val="CC3300"/>
    <a:srgbClr val="685AA4"/>
    <a:srgbClr val="7C70B0"/>
    <a:srgbClr val="003300"/>
    <a:srgbClr val="5B8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8" autoAdjust="0"/>
    <p:restoredTop sz="94713" autoAdjust="0"/>
  </p:normalViewPr>
  <p:slideViewPr>
    <p:cSldViewPr snapToGrid="0">
      <p:cViewPr varScale="1">
        <p:scale>
          <a:sx n="67" d="100"/>
          <a:sy n="67" d="100"/>
        </p:scale>
        <p:origin x="80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AE88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FC4-4E72-A0C7-19D7361CDB56}"/>
              </c:ext>
            </c:extLst>
          </c:dPt>
          <c:dPt>
            <c:idx val="1"/>
            <c:invertIfNegative val="0"/>
            <c:bubble3D val="0"/>
            <c:spPr>
              <a:solidFill>
                <a:srgbClr val="86B24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FC4-4E72-A0C7-19D7361CDB56}"/>
              </c:ext>
            </c:extLst>
          </c:dPt>
          <c:dPt>
            <c:idx val="2"/>
            <c:invertIfNegative val="0"/>
            <c:bubble3D val="0"/>
            <c:spPr>
              <a:solidFill>
                <a:srgbClr val="4CB27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FC4-4E72-A0C7-19D7361CDB56}"/>
              </c:ext>
            </c:extLst>
          </c:dPt>
          <c:dPt>
            <c:idx val="3"/>
            <c:invertIfNegative val="0"/>
            <c:bubble3D val="0"/>
            <c:spPr>
              <a:solidFill>
                <a:srgbClr val="1E6C2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FC4-4E72-A0C7-19D7361CDB56}"/>
              </c:ext>
            </c:extLst>
          </c:dPt>
          <c:dLbls>
            <c:dLbl>
              <c:idx val="0"/>
              <c:layout>
                <c:manualLayout>
                  <c:x val="8.5365655199057741E-3"/>
                  <c:y val="-3.273516554561564E-4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4000" b="1"/>
                    </a:pPr>
                    <a:r>
                      <a:rPr lang="en-US" sz="4000" b="1" dirty="0" smtClean="0"/>
                      <a:t>1361</a:t>
                    </a:r>
                    <a:endParaRPr lang="en-US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FC4-4E72-A0C7-19D7361CDB56}"/>
                </c:ext>
                <c:ext xmlns:c15="http://schemas.microsoft.com/office/drawing/2012/chart" uri="{CE6537A1-D6FC-4f65-9D91-7224C49458BB}">
                  <c15:layout>
                    <c:manualLayout>
                      <c:w val="0.18267078804000358"/>
                      <c:h val="8.0880874808891223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2805760706919038E-2"/>
                  <c:y val="-4.3963908842298421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4000" b="1"/>
                    </a:pPr>
                    <a:r>
                      <a:rPr lang="en-US" sz="4000" b="1" dirty="0" smtClean="0"/>
                      <a:t>1454</a:t>
                    </a:r>
                    <a:endParaRPr lang="en-US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FC4-4E72-A0C7-19D7361CDB56}"/>
                </c:ext>
                <c:ext xmlns:c15="http://schemas.microsoft.com/office/drawing/2012/chart" uri="{CE6537A1-D6FC-4f65-9D91-7224C49458BB}">
                  <c15:layout>
                    <c:manualLayout>
                      <c:w val="0.18877015402378619"/>
                      <c:h val="9.3716578504348114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4634242366045708E-2"/>
                  <c:y val="-2.228464353756692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4000" b="1"/>
                    </a:pPr>
                    <a:r>
                      <a:rPr lang="en-US" sz="4000" b="1" dirty="0" smtClean="0"/>
                      <a:t>1683</a:t>
                    </a:r>
                    <a:endParaRPr lang="en-US" sz="14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FC4-4E72-A0C7-19D7361CDB56}"/>
                </c:ext>
                <c:ext xmlns:c15="http://schemas.microsoft.com/office/drawing/2012/chart" uri="{CE6537A1-D6FC-4f65-9D91-7224C49458BB}">
                  <c15:layout>
                    <c:manualLayout>
                      <c:w val="0.22231707317073165"/>
                      <c:h val="9.0973780088655531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1.9512195121951223E-2"/>
                  <c:y val="-1.179775246106485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4000" b="1"/>
                    </a:pPr>
                    <a:r>
                      <a:rPr lang="en-US" sz="4000" b="1" dirty="0" smtClean="0"/>
                      <a:t>1794</a:t>
                    </a:r>
                    <a:endParaRPr lang="en-US" sz="14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FC4-4E72-A0C7-19D7361CDB56}"/>
                </c:ext>
                <c:ext xmlns:c15="http://schemas.microsoft.com/office/drawing/2012/chart" uri="{CE6537A1-D6FC-4f65-9D91-7224C49458BB}">
                  <c15:layout>
                    <c:manualLayout>
                      <c:w val="0.23285365853658538"/>
                      <c:h val="6.9999997935651356E-2"/>
                    </c:manualLayout>
                  </c15:layout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4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  <c:pt idx="5">
                  <c:v>2023г.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1361</c:v>
                </c:pt>
                <c:pt idx="1">
                  <c:v>1454</c:v>
                </c:pt>
                <c:pt idx="2">
                  <c:v>1683</c:v>
                </c:pt>
                <c:pt idx="3">
                  <c:v>1794</c:v>
                </c:pt>
                <c:pt idx="4">
                  <c:v>1947</c:v>
                </c:pt>
                <c:pt idx="5">
                  <c:v>2014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FC4-4E72-A0C7-19D7361CDB5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829268292682926E-2"/>
                  <c:y val="-5.2434455382510386E-3"/>
                </c:manualLayout>
              </c:layout>
              <c:spPr/>
              <c:txPr>
                <a:bodyPr/>
                <a:lstStyle/>
                <a:p>
                  <a:pPr>
                    <a:defRPr sz="3200" b="1">
                      <a:solidFill>
                        <a:srgbClr val="CC33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1707317073170732E-2"/>
                  <c:y val="-2.6217227691255193E-3"/>
                </c:manualLayout>
              </c:layout>
              <c:spPr/>
              <c:txPr>
                <a:bodyPr/>
                <a:lstStyle/>
                <a:p>
                  <a:pPr>
                    <a:defRPr sz="3200" b="1">
                      <a:solidFill>
                        <a:srgbClr val="CC33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829268292682926E-2"/>
                  <c:y val="-5.2434455382511349E-3"/>
                </c:manualLayout>
              </c:layout>
              <c:spPr/>
              <c:txPr>
                <a:bodyPr/>
                <a:lstStyle/>
                <a:p>
                  <a:pPr>
                    <a:defRPr sz="3200" b="1">
                      <a:solidFill>
                        <a:srgbClr val="CC33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4390243902439025E-2"/>
                  <c:y val="-7.865168307376557E-3"/>
                </c:manualLayout>
              </c:layout>
              <c:spPr/>
              <c:txPr>
                <a:bodyPr/>
                <a:lstStyle/>
                <a:p>
                  <a:pPr>
                    <a:defRPr sz="3200" b="1">
                      <a:solidFill>
                        <a:srgbClr val="CC33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9268292682926741E-2"/>
                  <c:y val="-5.2434455382510386E-3"/>
                </c:manualLayout>
              </c:layout>
              <c:spPr/>
              <c:txPr>
                <a:bodyPr/>
                <a:lstStyle/>
                <a:p>
                  <a:pPr>
                    <a:defRPr sz="3200" b="1">
                      <a:solidFill>
                        <a:srgbClr val="CC33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6585365853658534E-2"/>
                  <c:y val="-1.0486891076502077E-2"/>
                </c:manualLayout>
              </c:layout>
              <c:spPr/>
              <c:txPr>
                <a:bodyPr/>
                <a:lstStyle/>
                <a:p>
                  <a:pPr>
                    <a:defRPr sz="3200" b="1">
                      <a:solidFill>
                        <a:srgbClr val="CC33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>
                    <a:solidFill>
                      <a:srgbClr val="CC33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  <c:pt idx="5">
                  <c:v>2023г.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37</c:v>
                </c:pt>
                <c:pt idx="1">
                  <c:v>93</c:v>
                </c:pt>
                <c:pt idx="2">
                  <c:v>229</c:v>
                </c:pt>
                <c:pt idx="3">
                  <c:v>111</c:v>
                </c:pt>
                <c:pt idx="4">
                  <c:v>153</c:v>
                </c:pt>
                <c:pt idx="5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3123424"/>
        <c:axId val="173123808"/>
        <c:axId val="0"/>
      </c:bar3DChart>
      <c:catAx>
        <c:axId val="17312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73123808"/>
        <c:crosses val="autoZero"/>
        <c:auto val="1"/>
        <c:lblAlgn val="ctr"/>
        <c:lblOffset val="100"/>
        <c:noMultiLvlLbl val="0"/>
      </c:catAx>
      <c:valAx>
        <c:axId val="1731238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73123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8E2E1-9CF0-4D01-B786-350A4059D933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564DA-968B-4B7C-81F0-A47BD02E4A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170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1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51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44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41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19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60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99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28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73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561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70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05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39" y="0"/>
            <a:ext cx="10394499" cy="68689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8" y="0"/>
            <a:ext cx="2145001" cy="214500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212" y="0"/>
            <a:ext cx="11866788" cy="193215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6600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</a:t>
            </a:r>
            <a:r>
              <a:rPr lang="ru-RU" sz="16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pPr algn="ctr"/>
            <a:r>
              <a:rPr lang="ru-RU" sz="16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Северский район </a:t>
            </a:r>
          </a:p>
          <a:p>
            <a:pPr algn="ctr"/>
            <a:r>
              <a:rPr lang="ru-RU" sz="16600" b="1" i="0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</a:t>
            </a:r>
            <a:r>
              <a:rPr lang="ru-RU" sz="16600" b="1" i="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лицей пгт Афипского </a:t>
            </a:r>
            <a:endParaRPr lang="ru-RU" sz="16600" b="1" i="0" dirty="0" smtClean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600" b="1" i="0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</a:t>
            </a:r>
            <a:r>
              <a:rPr lang="ru-RU" sz="16600" b="1" i="0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Д.И.Вишни</a:t>
            </a:r>
            <a:endParaRPr lang="ru-RU" sz="16600" b="1" i="0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34056" y="5506135"/>
            <a:ext cx="76718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Адрес лицея: Краснодарский край,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Северский </a:t>
            </a:r>
            <a:r>
              <a:rPr lang="ru-RU" sz="2400" b="1" dirty="0">
                <a:solidFill>
                  <a:schemeClr val="bg1"/>
                </a:solidFill>
              </a:rPr>
              <a:t>район,  </a:t>
            </a:r>
            <a:r>
              <a:rPr lang="ru-RU" sz="2400" b="1" dirty="0" err="1">
                <a:solidFill>
                  <a:schemeClr val="bg1"/>
                </a:solidFill>
              </a:rPr>
              <a:t>пгт</a:t>
            </a:r>
            <a:r>
              <a:rPr lang="ru-RU" sz="2400" b="1" dirty="0">
                <a:solidFill>
                  <a:schemeClr val="bg1"/>
                </a:solidFill>
              </a:rPr>
              <a:t> Афипский,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ул</a:t>
            </a:r>
            <a:r>
              <a:rPr lang="ru-RU" sz="2400" b="1" dirty="0">
                <a:solidFill>
                  <a:schemeClr val="bg1"/>
                </a:solidFill>
              </a:rPr>
              <a:t>. Победы, 9</a:t>
            </a:r>
          </a:p>
        </p:txBody>
      </p:sp>
    </p:spTree>
    <p:extLst>
      <p:ext uri="{BB962C8B-B14F-4D97-AF65-F5344CB8AC3E}">
        <p14:creationId xmlns:p14="http://schemas.microsoft.com/office/powerpoint/2010/main" val="417072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388"/>
            <a:ext cx="12192000" cy="12789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  <a:r>
              <a:rPr lang="ru-RU" sz="2700" b="1" dirty="0">
                <a:solidFill>
                  <a:srgbClr val="0740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rgbClr val="0740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муниципальном автономном общеобразовательном учреждении лицей поселка городского типа Афипского муниципального образования Северский район имени заслуженного учителя РСФСР Вишни Давида Исааковича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1440" y="1678604"/>
            <a:ext cx="851306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№5  основана в 1974 году, в 1990г. реорганизована в Афипский лицей.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 году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реорганизован в Муниципальную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Афипскую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гимназию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> </a:t>
            </a:r>
            <a:endParaRPr lang="ru-RU" b="1" dirty="0">
              <a:solidFill>
                <a:srgbClr val="07408B"/>
              </a:solidFill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2001 году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реорганизована в Муниципальное общеобразовательное учреждение Афипский лицей.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2006 году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реорганизован в Муниципальное общеобразовательное учреждение лицей поселка Афипского.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2008 году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реорганизован в Муниципальное общеобразовательное учреждение лицей поселка Афипского муниципального образования Северский район.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2009 году реорганизован в Муниципальное общеобразовательное учреждение лицей поселка городского типа Афипского муниципального образования Северский район.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2011 году реорганизован в Муниципальное автономное общеобразовательное учреждение лицей поселка городского типа Афипского муниципального образования Северский район.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реорганизован в Муниципальное автономное общеобразовательное учреждение лицей поселка городского типа Афипского муниципального образования Северский район имени заслуженного учителя РСФСР Вишни Давида Исааковича.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2" t="9791" r="15139" b="47083"/>
          <a:stretch/>
        </p:blipFill>
        <p:spPr>
          <a:xfrm>
            <a:off x="8944838" y="1678604"/>
            <a:ext cx="2690051" cy="26771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74929" y="4536014"/>
            <a:ext cx="38170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Директор </a:t>
            </a:r>
            <a:r>
              <a:rPr lang="ru-RU" b="1" dirty="0" smtClean="0">
                <a:solidFill>
                  <a:srgbClr val="FF0000"/>
                </a:solidFill>
              </a:rPr>
              <a:t>лицея</a:t>
            </a:r>
          </a:p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07408B"/>
                </a:solidFill>
              </a:rPr>
              <a:t>Пясть </a:t>
            </a:r>
            <a:r>
              <a:rPr lang="ru-RU" b="1" dirty="0">
                <a:solidFill>
                  <a:srgbClr val="07408B"/>
                </a:solidFill>
              </a:rPr>
              <a:t>Светлана </a:t>
            </a:r>
            <a:r>
              <a:rPr lang="ru-RU" b="1" dirty="0" smtClean="0">
                <a:solidFill>
                  <a:srgbClr val="07408B"/>
                </a:solidFill>
              </a:rPr>
              <a:t>Викторовна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5000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https://i.ytimg.com/vi/gBPP_n12zdA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8233" t="8782" r="33312" b="18034"/>
          <a:stretch>
            <a:fillRect/>
          </a:stretch>
        </p:blipFill>
        <p:spPr bwMode="auto">
          <a:xfrm>
            <a:off x="3559629" y="155037"/>
            <a:ext cx="8632371" cy="4843806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>
            <a:off x="5801476" y="2913113"/>
            <a:ext cx="2208245" cy="550247"/>
          </a:xfrm>
          <a:prstGeom prst="rightArrow">
            <a:avLst/>
          </a:prstGeom>
          <a:solidFill>
            <a:srgbClr val="CCE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200" b="1" dirty="0"/>
              <a:t>пгт АФИПСКИЙ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2024" y="1981199"/>
            <a:ext cx="3247863" cy="1730831"/>
          </a:xfrm>
          <a:solidFill>
            <a:srgbClr val="66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b="1" i="0" dirty="0">
                <a:solidFill>
                  <a:srgbClr val="004F8A"/>
                </a:solidFill>
                <a:latin typeface="Arial Black" panose="020B0A04020102020204" pitchFamily="34" charset="0"/>
              </a:rPr>
              <a:t>1974 год</a:t>
            </a:r>
            <a:br>
              <a:rPr lang="ru-RU" sz="2800" b="1" i="0" dirty="0">
                <a:solidFill>
                  <a:srgbClr val="004F8A"/>
                </a:solidFill>
                <a:latin typeface="Arial Black" panose="020B0A04020102020204" pitchFamily="34" charset="0"/>
              </a:rPr>
            </a:br>
            <a:r>
              <a:rPr lang="ru-RU" sz="2800" b="1" i="0" dirty="0">
                <a:solidFill>
                  <a:srgbClr val="004F8A"/>
                </a:solidFill>
                <a:latin typeface="Arial Black" panose="020B0A04020102020204" pitchFamily="34" charset="0"/>
              </a:rPr>
              <a:t>основания</a:t>
            </a:r>
            <a:br>
              <a:rPr lang="ru-RU" sz="2800" b="1" i="0" dirty="0">
                <a:solidFill>
                  <a:srgbClr val="004F8A"/>
                </a:solidFill>
                <a:latin typeface="Arial Black" panose="020B0A04020102020204" pitchFamily="34" charset="0"/>
              </a:rPr>
            </a:br>
            <a:r>
              <a:rPr lang="ru-RU" sz="2800" b="1" i="0" dirty="0">
                <a:solidFill>
                  <a:srgbClr val="004F8A"/>
                </a:solidFill>
                <a:latin typeface="Arial Black" panose="020B0A04020102020204" pitchFamily="34" charset="0"/>
              </a:rPr>
              <a:t> ЛИЦЕЯ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16086" y="3102427"/>
            <a:ext cx="2264228" cy="1164771"/>
          </a:xfrm>
          <a:prstGeom prst="rect">
            <a:avLst/>
          </a:prstGeom>
          <a:solidFill>
            <a:srgbClr val="1B1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ЧЕРНОЕ МОРЕ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12028" y="957942"/>
            <a:ext cx="3058886" cy="1023257"/>
          </a:xfrm>
          <a:prstGeom prst="rect">
            <a:avLst/>
          </a:prstGeom>
          <a:solidFill>
            <a:srgbClr val="1B1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АЗОВСКОЕ МОРЕ</a:t>
            </a:r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0" b="28254"/>
          <a:stretch>
            <a:fillRect/>
          </a:stretch>
        </p:blipFill>
        <p:spPr>
          <a:xfrm>
            <a:off x="267896" y="4091637"/>
            <a:ext cx="5488292" cy="2593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350" y="4070597"/>
            <a:ext cx="2234536" cy="1675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898" y="4773290"/>
            <a:ext cx="2123728" cy="1592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https://afipskiylicey.ru/data/imagegallery/15afca00-d995-85b2-33b9-49203dc4d253/e46979cf-0662-4463-5d03-37fb29b3aaf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72675" y="5182507"/>
            <a:ext cx="2219325" cy="1479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20" y="47607"/>
            <a:ext cx="1867930" cy="186793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16086" y="-28627"/>
            <a:ext cx="8675914" cy="4558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Место расположения 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2200275" y="250371"/>
            <a:ext cx="9382125" cy="44971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740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МАОУ </a:t>
            </a:r>
            <a:r>
              <a:rPr lang="ru-RU" sz="3200" b="1" dirty="0">
                <a:solidFill>
                  <a:srgbClr val="0740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лицей </a:t>
            </a:r>
            <a:r>
              <a:rPr lang="ru-RU" sz="3200" b="1" dirty="0" err="1">
                <a:solidFill>
                  <a:srgbClr val="0740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3200" b="1" dirty="0">
                <a:solidFill>
                  <a:srgbClr val="0740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Афипского </a:t>
            </a:r>
            <a:r>
              <a:rPr lang="ru-RU" sz="3200" b="1" dirty="0" smtClean="0">
                <a:solidFill>
                  <a:srgbClr val="0740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 </a:t>
            </a:r>
            <a:r>
              <a:rPr lang="ru-RU" sz="3200" b="1" dirty="0" err="1">
                <a:solidFill>
                  <a:srgbClr val="0740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Д.И.Вишни</a:t>
            </a:r>
            <a:r>
              <a:rPr lang="ru-RU" sz="3200" b="1" dirty="0">
                <a:solidFill>
                  <a:srgbClr val="0740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740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01.09.2023г.</a:t>
            </a:r>
            <a:r>
              <a:rPr lang="ru-RU" sz="3200" b="1" dirty="0" smtClean="0">
                <a:solidFill>
                  <a:srgbClr val="0740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740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сформировано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740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</a:t>
            </a:r>
            <a:endParaRPr lang="ru-RU" sz="3200" b="1" dirty="0">
              <a:solidFill>
                <a:srgbClr val="07408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2336860" y="2065816"/>
            <a:ext cx="7195185" cy="490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CC3300"/>
                </a:solidFill>
                <a:latin typeface="+mj-lt"/>
              </a:rPr>
              <a:t>Количественный состав обучающихся</a:t>
            </a:r>
            <a:r>
              <a:rPr lang="ru-RU" sz="3600" b="1" dirty="0" smtClean="0">
                <a:solidFill>
                  <a:srgbClr val="CC3300"/>
                </a:solidFill>
                <a:latin typeface="+mj-lt"/>
              </a:rPr>
              <a:t>  </a:t>
            </a:r>
            <a:endParaRPr lang="ru-RU" sz="3600" dirty="0">
              <a:solidFill>
                <a:srgbClr val="CC3300"/>
              </a:solidFill>
              <a:latin typeface="+mj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3" y="0"/>
            <a:ext cx="1867930" cy="1867930"/>
          </a:xfrm>
          <a:prstGeom prst="rect">
            <a:avLst/>
          </a:prstGeom>
        </p:spPr>
      </p:pic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678210758"/>
              </p:ext>
            </p:extLst>
          </p:nvPr>
        </p:nvGraphicFramePr>
        <p:xfrm>
          <a:off x="886207" y="1909197"/>
          <a:ext cx="10696193" cy="5018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072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3255</TotalTime>
  <Words>202</Words>
  <Application>Microsoft Office PowerPoint</Application>
  <PresentationFormat>Широкоэкранный</PresentationFormat>
  <Paragraphs>37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ИНФОРМАЦИЯ о муниципальном автономном общеобразовательном учреждении лицей поселка городского типа Афипского муниципального образования Северский район имени заслуженного учителя РСФСР Вишни Давида Исааковича </vt:lpstr>
      <vt:lpstr>1974 год основания  ЛИЦЕЯ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Преодоление школьной неуспешности, как фактор повышения качества знаний обучающихся</dc:title>
  <dc:creator>Заместитель директор</dc:creator>
  <cp:lastModifiedBy>ПК</cp:lastModifiedBy>
  <cp:revision>481</cp:revision>
  <cp:lastPrinted>2023-10-13T09:44:17Z</cp:lastPrinted>
  <dcterms:created xsi:type="dcterms:W3CDTF">2022-03-17T05:42:20Z</dcterms:created>
  <dcterms:modified xsi:type="dcterms:W3CDTF">2023-11-29T05:24:31Z</dcterms:modified>
</cp:coreProperties>
</file>